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554bc1b7b2746ef" /><Relationship Type="http://schemas.openxmlformats.org/officeDocument/2006/relationships/extended-properties" Target="/docProps/app.xml" Id="R1d7cddc178ce4ac6" /><Relationship Type="http://schemas.openxmlformats.org/officeDocument/2006/relationships/officeDocument" Target="/ppt/presentation.xml" Id="R88f832d3c11d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5369034f7422b"/>
  </p:sldMasterIdLst>
  <p:notesMasterIdLst>
    <p:notesMasterId xmlns:r="http://schemas.openxmlformats.org/officeDocument/2006/relationships" r:id="R21897db8b2d04fac"/>
  </p:notesMasterIdLst>
  <p:sldIdLst>
    <p:sldId xmlns:r="http://schemas.openxmlformats.org/officeDocument/2006/relationships" id="256" r:id="Rd5cfdf69c9c84e52"/>
    <p:sldId xmlns:r="http://schemas.openxmlformats.org/officeDocument/2006/relationships" id="257" r:id="R7d702a6dfeb246ff"/>
    <p:sldId xmlns:r="http://schemas.openxmlformats.org/officeDocument/2006/relationships" id="258" r:id="R5d9ad19c2fec460c"/>
    <p:sldId xmlns:r="http://schemas.openxmlformats.org/officeDocument/2006/relationships" id="259" r:id="Raa2283f5359048d0"/>
    <p:sldId xmlns:r="http://schemas.openxmlformats.org/officeDocument/2006/relationships" id="260" r:id="R1de748fd15df48de"/>
    <p:sldId xmlns:r="http://schemas.openxmlformats.org/officeDocument/2006/relationships" id="261" r:id="R6582c1471d414ea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948a0abac21485b" /><Relationship Type="http://schemas.openxmlformats.org/officeDocument/2006/relationships/slideMaster" Target="/ppt/slideMasters/slideMaster1.xml" Id="Rdfc5369034f7422b" /><Relationship Type="http://schemas.openxmlformats.org/officeDocument/2006/relationships/notesMaster" Target="/ppt/notesMasters/notesMaster1.xml" Id="R21897db8b2d04fac" /><Relationship Type="http://schemas.openxmlformats.org/officeDocument/2006/relationships/presProps" Target="/ppt/presProps.xml" Id="Raf3860f8cf8b4244" /><Relationship Type="http://schemas.openxmlformats.org/officeDocument/2006/relationships/tableStyles" Target="/ppt/tableStyles.xml" Id="Rf05a198d732b44cf" /><Relationship Type="http://schemas.openxmlformats.org/officeDocument/2006/relationships/slide" Target="/ppt/slides/slide1.xml" Id="Rd5cfdf69c9c84e52" /><Relationship Type="http://schemas.openxmlformats.org/officeDocument/2006/relationships/slide" Target="/ppt/slides/slide2.xml" Id="R7d702a6dfeb246ff" /><Relationship Type="http://schemas.openxmlformats.org/officeDocument/2006/relationships/slide" Target="/ppt/slides/slide3.xml" Id="R5d9ad19c2fec460c" /><Relationship Type="http://schemas.openxmlformats.org/officeDocument/2006/relationships/slide" Target="/ppt/slides/slide4.xml" Id="Raa2283f5359048d0" /><Relationship Type="http://schemas.openxmlformats.org/officeDocument/2006/relationships/slide" Target="/ppt/slides/slide5.xml" Id="R1de748fd15df48de" /><Relationship Type="http://schemas.openxmlformats.org/officeDocument/2006/relationships/slide" Target="/ppt/slides/slide6.xml" Id="R6582c1471d414ea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ed97c27fa394c5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e5e85fd10684e5c" /><Relationship Type="http://schemas.openxmlformats.org/officeDocument/2006/relationships/notesMaster" Target="/ppt/notesMasters/notesMaster1.xml" Id="R1e9f10f71632446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f46b2634ac8423c" /><Relationship Type="http://schemas.openxmlformats.org/officeDocument/2006/relationships/notesMaster" Target="/ppt/notesMasters/notesMaster1.xml" Id="R10cab1c889b1405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2efb5eaf1ed4a44" /><Relationship Type="http://schemas.openxmlformats.org/officeDocument/2006/relationships/notesMaster" Target="/ppt/notesMasters/notesMaster1.xml" Id="Rb0165c2e87f84ca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b8eefedef8f49d6" /><Relationship Type="http://schemas.openxmlformats.org/officeDocument/2006/relationships/notesMaster" Target="/ppt/notesMasters/notesMaster1.xml" Id="R35f69bd5bd55479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3c77a7208b844bb" /><Relationship Type="http://schemas.openxmlformats.org/officeDocument/2006/relationships/notesMaster" Target="/ppt/notesMasters/notesMaster1.xml" Id="R2b2dab25e29b433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57297ac582c4dd3" /><Relationship Type="http://schemas.openxmlformats.org/officeDocument/2006/relationships/notesMaster" Target="/ppt/notesMasters/notesMaster1.xml" Id="R9472c06a593b4b4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NHS: https://www.nhs.uk/conditions/head-injury-and-concussion/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Introduce the card as a practical reminder: a cold pack may help a minor bump, but assessment and observation are the priority.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NHS: https://www.nhs.uk/conditions/head-injury-and-concussion/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The size of a bump is not the deciding factor. Start with response, breathing, mechanism and any change from the child’s usual state.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NHS: https://www.nhs.uk/conditions/head-injury-and-concussion/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NHS guidance supports using a wrapped ice pack for a minor head injury. Use short periods, avoid direct skin contact and continue to observe.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NHS: https://www.nhs.uk/conditions/head-injury-and-concussion/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Use professional judgement. The listed signs are not exhaustive: if the child is seriously unwell, call 999.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NHS: https://www.nhs.uk/conditions/head-injury-and-concussion/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Records should include what happened, when, symptoms observed, treatment given, actions taken and the parent/carer handover.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NHS: https://www.nhs.uk/conditions/head-injury-and-concussion/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Close by repeating the distinction: cold treatment may be appropriate, but it never replaces observation and escalation when there is concern.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485e77ac5421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8c9b42d9af04b54" /><Relationship Type="http://schemas.openxmlformats.org/officeDocument/2006/relationships/slideLayout" Target="/ppt/slideLayouts/slideLayout1.xml" Id="Rf8cb5d8c3506428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b5d8c3506428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5f8dea0d84b85" /><Relationship Type="http://schemas.openxmlformats.org/officeDocument/2006/relationships/image" Target="/ppt/media/image.jpeg" Id="R8b34d475c722419c" /><Relationship Type="http://schemas.openxmlformats.org/officeDocument/2006/relationships/image" Target="/ppt/media/image2.jpeg" Id="R989e88d2818248e2" /><Relationship Type="http://schemas.openxmlformats.org/officeDocument/2006/relationships/notesSlide" Target="/ppt/notesSlides/notesSlide1.xml" Id="R9439bed77b19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933b5b3374287" /><Relationship Type="http://schemas.openxmlformats.org/officeDocument/2006/relationships/image" Target="/ppt/media/image3.jpeg" Id="R9cb72cdc59bd4632" /><Relationship Type="http://schemas.openxmlformats.org/officeDocument/2006/relationships/image" Target="/ppt/media/image4.jpeg" Id="Ra5a9f7f9abad4996" /><Relationship Type="http://schemas.openxmlformats.org/officeDocument/2006/relationships/notesSlide" Target="/ppt/notesSlides/notesSlide2.xml" Id="Rbf3e1f0ceca2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792f11b054e16" /><Relationship Type="http://schemas.openxmlformats.org/officeDocument/2006/relationships/image" Target="/ppt/media/image5.jpeg" Id="Ra5d6ae32cd1840e4" /><Relationship Type="http://schemas.openxmlformats.org/officeDocument/2006/relationships/image" Target="/ppt/media/image6.jpeg" Id="R511ba8fd62c94277" /><Relationship Type="http://schemas.openxmlformats.org/officeDocument/2006/relationships/notesSlide" Target="/ppt/notesSlides/notesSlide3.xml" Id="R0fcc9576e25d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b23c8c706480e" /><Relationship Type="http://schemas.openxmlformats.org/officeDocument/2006/relationships/image" Target="/ppt/media/image7.jpeg" Id="Rf50d287240f34ffa" /><Relationship Type="http://schemas.openxmlformats.org/officeDocument/2006/relationships/notesSlide" Target="/ppt/notesSlides/notesSlide4.xml" Id="R32e1cff30f90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ef19d69fa4f9b" /><Relationship Type="http://schemas.openxmlformats.org/officeDocument/2006/relationships/image" Target="/ppt/media/image8.jpeg" Id="Ra94ac5b1fb964b2d" /><Relationship Type="http://schemas.openxmlformats.org/officeDocument/2006/relationships/notesSlide" Target="/ppt/notesSlides/notesSlide5.xml" Id="R30c9c91749a1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d6fb05844774" /><Relationship Type="http://schemas.openxmlformats.org/officeDocument/2006/relationships/image" Target="/ppt/media/image9.jpeg" Id="R30e31c29c14e4d16" /><Relationship Type="http://schemas.openxmlformats.org/officeDocument/2006/relationships/image" Target="/ppt/media/image10.jpeg" Id="R3da5416799f54d01" /><Relationship Type="http://schemas.openxmlformats.org/officeDocument/2006/relationships/notesSlide" Target="/ppt/notesSlides/notesSlide6.xml" Id="R0e8f23e758c244a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03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F940EE-5A95-47EC-9767-9B1BA1CEB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D4AE4C-9650-4000-B851-4EAB8880A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295900"/>
            <a:ext cx="121920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2C20"/>
          </a:solidFill>
          <a:ln xmlns:a="http://schemas.openxmlformats.org/drawingml/2006/main" w="0">
            <a:solidFill>
              <a:srgbClr val="072C2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6FC414-23ED-47B5-A796-95C27DC7B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590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4C100"/>
                </a:solidFill>
              </a:defRPr>
            </a:pPr>
            <a:r>
              <a:rPr sz="4500" b="1">
                <a:solidFill>
                  <a:srgbClr val="F4C100"/>
                </a:solidFill>
              </a:rPr>
              <a:t>HEAD INJURY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3B63AB-0302-405F-96C9-C8CAF0353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66850"/>
            <a:ext cx="571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STAFF EMERGENCY ACTION CARD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C890B3-A826-4EFC-A4D9-EF43221AE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2114550"/>
            <a:ext cx="113157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B6282D"/>
          </a:solidFill>
          <a:ln xmlns:a="http://schemas.openxmlformats.org/drawingml/2006/main" w="0">
            <a:solidFill>
              <a:srgbClr val="B6282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3DAE04-C58C-42E0-9EFF-7DBC31334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209800"/>
            <a:ext cx="1076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ASSESS THE CHILD • ACT ON CONCERN • RECORD CLEARLY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F65BED-B15E-4C7C-ADF4-99D709C3C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90850"/>
            <a:ext cx="5715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</a:defRPr>
            </a:pPr>
            <a:r>
              <a:rPr sz="1875" b="0">
                <a:solidFill>
                  <a:srgbClr val="FFFFFF"/>
                </a:solidFill>
              </a:rPr>
              <a:t>A practical refresher for nurseries, schools and childcare teams.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83A815-8223-4D65-80E9-32EE1A79F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62375"/>
            <a:ext cx="5238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7E7DE"/>
                </a:solidFill>
              </a:defRPr>
            </a:pPr>
            <a:r>
              <a:rPr sz="2100" b="1">
                <a:solidFill>
                  <a:srgbClr val="D7E7DE"/>
                </a:solidFill>
              </a:rPr>
              <a:t>What to do for a minor bump</a:t>
            </a:r>
          </a:p>
          <a:p xmlns:a="http://schemas.openxmlformats.org/drawingml/2006/main">
            <a:pPr algn="l">
              <a:defRPr sz="2100" b="1">
                <a:solidFill>
                  <a:srgbClr val="D7E7DE"/>
                </a:solidFill>
              </a:defRPr>
            </a:pPr>
            <a:r>
              <a:rPr sz="2100" b="1">
                <a:solidFill>
                  <a:srgbClr val="D7E7DE"/>
                </a:solidFill>
              </a:rPr>
              <a:t>What to watch for</a:t>
            </a:r>
          </a:p>
          <a:p xmlns:a="http://schemas.openxmlformats.org/drawingml/2006/main">
            <a:pPr algn="l">
              <a:defRPr sz="2100" b="1">
                <a:solidFill>
                  <a:srgbClr val="D7E7DE"/>
                </a:solidFill>
              </a:defRPr>
            </a:pPr>
            <a:r>
              <a:rPr sz="2100" b="1">
                <a:solidFill>
                  <a:srgbClr val="D7E7DE"/>
                </a:solidFill>
              </a:rPr>
              <a:t>When to seek urgent help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34d475c722419c"/>
          <a:srcRect xmlns:a="http://schemas.openxmlformats.org/drawingml/2006/main" l="7896" t="0" r="789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00925" y="742950"/>
            <a:ext cx="3829050" cy="4324350"/>
          </a:xfrm>
          <a:prstGeom xmlns:a="http://schemas.openxmlformats.org/drawingml/2006/main" prst="roundRect">
            <a:avLst>
              <a:gd name="adj" fmla="val 2985"/>
            </a:avLst>
          </a:prstGeom>
        </p:spPr>
      </p:pic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9e88d2818248e2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5476875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0B7CE1-0872-40D5-BDC9-A662B31BD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5600700"/>
            <a:ext cx="2476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FIRST AID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98A936-0066-4E34-A5F0-D960C3B8B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59245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4C100"/>
                </a:solidFill>
              </a:defRPr>
            </a:pPr>
            <a:r>
              <a:rPr sz="2325" b="1">
                <a:solidFill>
                  <a:srgbClr val="F4C100"/>
                </a:solidFill>
              </a:rPr>
              <a:t>GARAGE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4924FD-3F39-4985-A887-A9434AAA0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61975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Helping Schools</a:t>
            </a:r>
          </a:p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Save Lives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AF7C0A-571D-4265-9299-AFAB9F397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7525" y="5467350"/>
            <a:ext cx="19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6BA44"/>
          </a:solidFill>
          <a:ln xmlns:a="http://schemas.openxmlformats.org/drawingml/2006/main" w="0">
            <a:solidFill>
              <a:srgbClr val="86BA4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BF9841-8687-4622-AB38-2BDA7DDD9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5435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425" b="1">
                <a:solidFill>
                  <a:srgbClr val="F4C100"/>
                </a:solidFill>
              </a:defRPr>
            </a:pPr>
            <a:r>
              <a:rPr sz="1425" b="1">
                <a:solidFill>
                  <a:srgbClr val="F4C100"/>
                </a:solidFill>
              </a:rPr>
              <a:t>www.firstaidgarage.co.uk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9CA142-50EB-4C1C-8C15-44DBA7165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5886450"/>
            <a:ext cx="4019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01204 588627  |  info@firstaidgarage.co.uk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157609255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03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4D6D006-B375-45CD-A451-AAA1A25CD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EA96CD-F342-400C-82CC-C0150D183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048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FIRST AID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F4A4FA-FFD0-41C7-9CDD-EE70887A6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28650"/>
            <a:ext cx="200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4C100"/>
                </a:solidFill>
              </a:defRPr>
            </a:pPr>
            <a:r>
              <a:rPr sz="2025" b="1">
                <a:solidFill>
                  <a:srgbClr val="F4C100"/>
                </a:solidFill>
              </a:rPr>
              <a:t>GARAGE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9B0722-9A33-45BB-86FD-FB54AF2A2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23850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Helping Schools</a:t>
            </a:r>
          </a:p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Save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E69943-847E-4D22-A71D-0A40661B9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"/>
            <a:ext cx="190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6BA44"/>
          </a:solidFill>
          <a:ln xmlns:a="http://schemas.openxmlformats.org/drawingml/2006/main" w="0">
            <a:solidFill>
              <a:srgbClr val="86BA4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4F8BDD-7CBF-4A41-9482-AD8208F28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41910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4C100"/>
                </a:solidFill>
              </a:defRPr>
            </a:pPr>
            <a:r>
              <a:rPr sz="1125" b="1">
                <a:solidFill>
                  <a:srgbClr val="F4C100"/>
                </a:solidFill>
              </a:rPr>
              <a:t>STAFF EMERGENCY ACTION CARD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BF728D-7FDF-49A5-9542-AE9F83B8E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647700"/>
            <a:ext cx="29527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HEAD INJURY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b72cdc59bd4632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810875" y="257175"/>
            <a:ext cx="876300" cy="876300"/>
          </a:xfrm>
          <a:prstGeom xmlns:a="http://schemas.openxmlformats.org/drawingml/2006/main" prst="ellipse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E8117A-5753-403A-BB38-408978956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62700"/>
            <a:ext cx="12192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C20"/>
          </a:solidFill>
          <a:ln xmlns:a="http://schemas.openxmlformats.org/drawingml/2006/main" w="0">
            <a:solidFill>
              <a:srgbClr val="082C2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065C16-AB5F-406A-BC00-67329736C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67475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4C100"/>
                </a:solidFill>
              </a:defRPr>
            </a:pPr>
            <a:r>
              <a:rPr sz="1200" b="1">
                <a:solidFill>
                  <a:srgbClr val="F4C100"/>
                </a:solidFill>
              </a:rPr>
              <a:t>www.firstaidgarage.co.uk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C28D92-9046-4147-BDC4-B91311C43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6467475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01204 588627  |  info@firstaidgarage.co.uk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6694DD-0E2F-4548-8043-0DB7762C4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646747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4C100"/>
                </a:solidFill>
              </a:defRPr>
            </a:pPr>
            <a:r>
              <a:rPr sz="1200" b="1">
                <a:solidFill>
                  <a:srgbClr val="F4C100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9FDCC7-87C7-440C-A8F5-8D34ABEA5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1219200"/>
            <a:ext cx="809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Start with the child — not the bump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8ADE08-24CA-4034-8532-087959F22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1790700"/>
            <a:ext cx="113157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B6282D"/>
          </a:solidFill>
          <a:ln xmlns:a="http://schemas.openxmlformats.org/drawingml/2006/main" w="0">
            <a:solidFill>
              <a:srgbClr val="B6282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820D851-2607-48F2-891F-B14653D58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85950"/>
            <a:ext cx="1076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CALL 999 IF THE CHILD IS UNCONSCIOUS, HAS A SEIZURE OR IS SERIOUSLY UNWELL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8DCC53-044E-468E-A2B8-F794FCF15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47950"/>
            <a:ext cx="333375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B5E4AB-59E1-4976-B05E-526F83ADF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479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5A3C18-62FF-448E-9A95-EBC71D638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5750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03D2B"/>
                </a:solidFill>
              </a:defRPr>
            </a:pPr>
            <a:r>
              <a:rPr sz="1725" b="1">
                <a:solidFill>
                  <a:srgbClr val="003D2B"/>
                </a:solidFill>
              </a:rPr>
              <a:t>1  CHECK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D86244-7CC0-4149-9CA9-2DF8135FC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57550"/>
            <a:ext cx="2876550" cy="1733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Response, breathing and immediate danger.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Look for a significant mechanism of injury, neck pain or a change from normal behaviour.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C2B80F-F38A-4671-B9B0-F69547E0C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647950"/>
            <a:ext cx="333375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6B217A-9496-45BE-BD89-9946DA90E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6479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6BA44"/>
          </a:solidFill>
          <a:ln xmlns:a="http://schemas.openxmlformats.org/drawingml/2006/main" w="0">
            <a:solidFill>
              <a:srgbClr val="86BA44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C227E91-3362-4F3A-9A74-DB96E0430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85750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03D2B"/>
                </a:solidFill>
              </a:defRPr>
            </a:pPr>
            <a:r>
              <a:rPr sz="1725" b="1">
                <a:solidFill>
                  <a:srgbClr val="003D2B"/>
                </a:solidFill>
              </a:rPr>
              <a:t>2  PROTECT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B070358-E310-4643-A450-81E43BCDF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257550"/>
            <a:ext cx="2876550" cy="1733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Avoid unnecessary movement if a neck or spinal injury is possible.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Keep the child comfortable and reassure them.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7128176-4C12-4FD0-9FD0-8D657EC7B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647950"/>
            <a:ext cx="333375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18A40DA-A9A6-420E-96DD-482968E9D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6479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282D"/>
          </a:solidFill>
          <a:ln xmlns:a="http://schemas.openxmlformats.org/drawingml/2006/main" w="0">
            <a:solidFill>
              <a:srgbClr val="B6282D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528A7D5-1374-42B7-B94F-AC3CE05A8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85750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03D2B"/>
                </a:solidFill>
              </a:defRPr>
            </a:pPr>
            <a:r>
              <a:rPr sz="1725" b="1">
                <a:solidFill>
                  <a:srgbClr val="003D2B"/>
                </a:solidFill>
              </a:rPr>
              <a:t>3  DECIDE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E5DE8AD-7F5A-40DA-A983-C0DAD3549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257550"/>
            <a:ext cx="2876550" cy="1733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Use 999 for an emergency.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Use NHS 111 or seek urgent assessment when symptoms are concerning.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745874D-6CD9-4647-9EA2-BD31C87FE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67350"/>
            <a:ext cx="914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C100"/>
                </a:solidFill>
              </a:defRPr>
            </a:pPr>
            <a:r>
              <a:rPr sz="1875" b="1">
                <a:solidFill>
                  <a:srgbClr val="F4C100"/>
                </a:solidFill>
              </a:rPr>
              <a:t>Trust your assessment. If something does not feel right, escalate.</a:t>
            </a:r>
          </a:p>
        </p:txBody>
      </p:sp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a9f7f9abad4996"/>
          <a:srcRect xmlns:a="http://schemas.openxmlformats.org/drawingml/2006/main" l="0" t="21638" r="0" b="2163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858375" y="5286375"/>
            <a:ext cx="1381125" cy="857250"/>
          </a:xfrm>
          <a:prstGeom xmlns:a="http://schemas.openxmlformats.org/drawingml/2006/main" prst="roundRect">
            <a:avLst>
              <a:gd name="adj" fmla="val 13333"/>
            </a:avLst>
          </a:prstGeom>
        </p:spPr>
      </p:pic>
    </p:spTree>
    <p:extLst>
      <p:ext uri="{BB962C8B-B14F-4D97-AF65-F5344CB8AC3E}">
        <p14:creationId xmlns:p14="http://schemas.microsoft.com/office/powerpoint/2010/main" val="161475972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03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869CD3E-EF6A-43F1-8ED8-5A4568E49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1C47BA-241B-47E4-B766-586B669C3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048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FIRST AID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95F2AF-5008-4B46-A725-30969BDFE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28650"/>
            <a:ext cx="200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4C100"/>
                </a:solidFill>
              </a:defRPr>
            </a:pPr>
            <a:r>
              <a:rPr sz="2025" b="1">
                <a:solidFill>
                  <a:srgbClr val="F4C100"/>
                </a:solidFill>
              </a:rPr>
              <a:t>GARAGE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F44F07-6400-4F38-84B3-9F8409A03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23850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Helping Schools</a:t>
            </a:r>
          </a:p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Save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34C803-137E-483A-BB3F-F7D618130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"/>
            <a:ext cx="190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6BA44"/>
          </a:solidFill>
          <a:ln xmlns:a="http://schemas.openxmlformats.org/drawingml/2006/main" w="0">
            <a:solidFill>
              <a:srgbClr val="86BA4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CDE5E4-6878-4108-A8B9-1DB58545C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41910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4C100"/>
                </a:solidFill>
              </a:defRPr>
            </a:pPr>
            <a:r>
              <a:rPr sz="1125" b="1">
                <a:solidFill>
                  <a:srgbClr val="F4C100"/>
                </a:solidFill>
              </a:rPr>
              <a:t>STAFF EMERGENCY ACTION CARD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9A974D-BD19-49E4-851F-903EDA2C7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647700"/>
            <a:ext cx="29527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HEAD INJURY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d6ae32cd1840e4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810875" y="257175"/>
            <a:ext cx="876300" cy="876300"/>
          </a:xfrm>
          <a:prstGeom xmlns:a="http://schemas.openxmlformats.org/drawingml/2006/main" prst="ellipse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D1D022-7096-4A98-929F-1CBAB9001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62700"/>
            <a:ext cx="12192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C20"/>
          </a:solidFill>
          <a:ln xmlns:a="http://schemas.openxmlformats.org/drawingml/2006/main" w="0">
            <a:solidFill>
              <a:srgbClr val="082C2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142CE7-649F-4096-9708-4F68CCFC8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67475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4C100"/>
                </a:solidFill>
              </a:defRPr>
            </a:pPr>
            <a:r>
              <a:rPr sz="1200" b="1">
                <a:solidFill>
                  <a:srgbClr val="F4C100"/>
                </a:solidFill>
              </a:rPr>
              <a:t>www.firstaidgarage.co.uk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460984-3AFC-494E-A067-E217D9E02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6467475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01204 588627  |  info@firstaidgarage.co.uk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E3454E-9A1A-46B0-9550-AE90B730E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646747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4C100"/>
                </a:solidFill>
              </a:defRPr>
            </a:pPr>
            <a:r>
              <a:rPr sz="1200" b="1">
                <a:solidFill>
                  <a:srgbClr val="F4C100"/>
                </a:solidFill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9D97E5-AE3B-4C4C-A592-C5F10E8A0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1219200"/>
            <a:ext cx="9048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For a minor bump: cool, comfort and observe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430F1E-DCB2-4024-9D8A-2D3A523E8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1790700"/>
            <a:ext cx="113157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B6282D"/>
          </a:solidFill>
          <a:ln xmlns:a="http://schemas.openxmlformats.org/drawingml/2006/main" w="0">
            <a:solidFill>
              <a:srgbClr val="B6282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8D8C1D-F15A-42BB-9EE6-AC17AA0E1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85950"/>
            <a:ext cx="1076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 COLD PACK HELPS SWELLING — IT DOES NOT RULE OUT A HEAD INJURY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1ba8fd62c94277"/>
          <a:srcRect xmlns:a="http://schemas.openxmlformats.org/drawingml/2006/main" l="15910" t="0" r="159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647950"/>
            <a:ext cx="3619500" cy="2762250"/>
          </a:xfrm>
          <a:prstGeom xmlns:a="http://schemas.openxmlformats.org/drawingml/2006/main" prst="roundRect">
            <a:avLst>
              <a:gd name="adj" fmla="val 413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EC1CEF-E195-46EF-BEB8-B0F8B46AE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647950"/>
            <a:ext cx="6477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BED0C31-1BE8-4450-9B92-67BF6A73E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647950"/>
            <a:ext cx="6477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73A071A-B3EC-4B01-8251-4A7AA3DA4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857500"/>
            <a:ext cx="6019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03D2B"/>
                </a:solidFill>
              </a:defRPr>
            </a:pPr>
            <a:r>
              <a:rPr sz="1725" b="1">
                <a:solidFill>
                  <a:srgbClr val="003D2B"/>
                </a:solidFill>
              </a:rPr>
              <a:t>Use cold safely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1082A69-0782-439A-B132-AA9B68284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257550"/>
            <a:ext cx="601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A cold compress, commercial cold pack or wrapped ice pack may reduce swelling and discomfort. Never place ice directly on skin.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015B72A-96F6-48D3-A8AB-58A748C38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924300"/>
            <a:ext cx="6477000" cy="13335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03D1D61-10CA-4A9D-8CFF-C81F6A3FE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924300"/>
            <a:ext cx="6477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6BA44"/>
          </a:solidFill>
          <a:ln xmlns:a="http://schemas.openxmlformats.org/drawingml/2006/main" w="0">
            <a:solidFill>
              <a:srgbClr val="86BA44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209C95-B30D-48A9-9DCF-FD2991E63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133850"/>
            <a:ext cx="6019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03D2B"/>
                </a:solidFill>
              </a:defRPr>
            </a:pPr>
            <a:r>
              <a:rPr sz="1725" b="1">
                <a:solidFill>
                  <a:srgbClr val="003D2B"/>
                </a:solidFill>
              </a:rPr>
              <a:t>Keep observing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556067F-9511-4B7D-9473-3E2B56B46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533900"/>
            <a:ext cx="6019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Use the cold pack for short periods. Check the child’s comfort and skin. If symptoms worsen or you are concerned, seek help.</a:t>
            </a:r>
          </a:p>
        </p:txBody>
      </p:sp>
    </p:spTree>
    <p:extLst>
      <p:ext uri="{BB962C8B-B14F-4D97-AF65-F5344CB8AC3E}">
        <p14:creationId xmlns:p14="http://schemas.microsoft.com/office/powerpoint/2010/main" val="125577726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03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BE3A2E1-45B7-4301-BA96-0ABECBCFB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E00930-F3F9-4322-85A3-BAAFF6F77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048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FIRST AID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0E3ADA-5638-458D-8176-A110C2279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28650"/>
            <a:ext cx="200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4C100"/>
                </a:solidFill>
              </a:defRPr>
            </a:pPr>
            <a:r>
              <a:rPr sz="2025" b="1">
                <a:solidFill>
                  <a:srgbClr val="F4C100"/>
                </a:solidFill>
              </a:rPr>
              <a:t>GARAGE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412D59-20B7-4735-8CE4-5A480AE7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23850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Helping Schools</a:t>
            </a:r>
          </a:p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Save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E86B39-E89D-4EF9-8B53-B0929ED6D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"/>
            <a:ext cx="190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6BA44"/>
          </a:solidFill>
          <a:ln xmlns:a="http://schemas.openxmlformats.org/drawingml/2006/main" w="0">
            <a:solidFill>
              <a:srgbClr val="86BA4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8B1FF1-E0BE-4164-AEA7-C60F63CCA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41910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4C100"/>
                </a:solidFill>
              </a:defRPr>
            </a:pPr>
            <a:r>
              <a:rPr sz="1125" b="1">
                <a:solidFill>
                  <a:srgbClr val="F4C100"/>
                </a:solidFill>
              </a:rPr>
              <a:t>STAFF EMERGENCY ACTION CARD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4ADC5C-B0D2-425D-9C0E-AE409BB1A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647700"/>
            <a:ext cx="29527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HEAD INJURY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0d287240f34ffa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810875" y="257175"/>
            <a:ext cx="876300" cy="876300"/>
          </a:xfrm>
          <a:prstGeom xmlns:a="http://schemas.openxmlformats.org/drawingml/2006/main" prst="ellipse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FB4D68-52FC-4E55-AA27-4352E14CE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62700"/>
            <a:ext cx="12192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C20"/>
          </a:solidFill>
          <a:ln xmlns:a="http://schemas.openxmlformats.org/drawingml/2006/main" w="0">
            <a:solidFill>
              <a:srgbClr val="082C2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8C7B70-E36E-4E20-B123-06C40EC89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67475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4C100"/>
                </a:solidFill>
              </a:defRPr>
            </a:pPr>
            <a:r>
              <a:rPr sz="1200" b="1">
                <a:solidFill>
                  <a:srgbClr val="F4C100"/>
                </a:solidFill>
              </a:rPr>
              <a:t>www.firstaidgarage.co.uk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4C32A6-D7B4-40F9-BCDD-7661BCF0C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6467475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01204 588627  |  info@firstaidgarage.co.uk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0F1698-4C76-4F68-92E4-D4B3261EC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646747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4C100"/>
                </a:solidFill>
              </a:defRPr>
            </a:pPr>
            <a:r>
              <a:rPr sz="1200" b="1">
                <a:solidFill>
                  <a:srgbClr val="F4C100"/>
                </a:solidFill>
              </a:rPr>
              <a:t>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81D5C4-2C1D-43C1-929F-072175938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1219200"/>
            <a:ext cx="7620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Red flags: act promptly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2890B2-BD2E-4AA0-9B82-B633B8F7B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1790700"/>
            <a:ext cx="113157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B6282D"/>
          </a:solidFill>
          <a:ln xmlns:a="http://schemas.openxmlformats.org/drawingml/2006/main" w="0">
            <a:solidFill>
              <a:srgbClr val="B6282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8C2EEE-679F-4139-AA96-5E4551D11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85950"/>
            <a:ext cx="1076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DO NOT WAIT FOR SYMPTOMS TO “SETTLE” IF THE CHILD IS DETERIORATING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983CA4-0E03-4B66-80BD-ED67931E5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47950"/>
            <a:ext cx="3333750" cy="2247900"/>
          </a:xfrm>
          <a:prstGeom xmlns:a="http://schemas.openxmlformats.org/drawingml/2006/main" prst="roundRect">
            <a:avLst>
              <a:gd name="adj" fmla="val 5085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B43866-06A5-4EA3-9552-8DA087F1C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479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282D"/>
          </a:solidFill>
          <a:ln xmlns:a="http://schemas.openxmlformats.org/drawingml/2006/main" w="0">
            <a:solidFill>
              <a:srgbClr val="B6282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EA2A90-EC4C-46CA-BB8F-50EFF325F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5750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03D2B"/>
                </a:solidFill>
              </a:defRPr>
            </a:pPr>
            <a:r>
              <a:rPr sz="1725" b="1">
                <a:solidFill>
                  <a:srgbClr val="003D2B"/>
                </a:solidFill>
              </a:rPr>
              <a:t>Changes in awareness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4784CC6-1D69-420C-B7B4-E0995DDD7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57550"/>
            <a:ext cx="28765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Increasing drowsiness, confusion, unusual behaviour, weakness, poor balance or problems speaking/understanding.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99991A7-EC71-4408-9A8D-011915777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647950"/>
            <a:ext cx="3333750" cy="2247900"/>
          </a:xfrm>
          <a:prstGeom xmlns:a="http://schemas.openxmlformats.org/drawingml/2006/main" prst="roundRect">
            <a:avLst>
              <a:gd name="adj" fmla="val 5085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7757A7-B107-4653-B67F-7911C3956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6479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C77AD90-36E9-4DF7-BBF2-5C4C72A32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85750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03D2B"/>
                </a:solidFill>
              </a:defRPr>
            </a:pPr>
            <a:r>
              <a:rPr sz="1725" b="1">
                <a:solidFill>
                  <a:srgbClr val="003D2B"/>
                </a:solidFill>
              </a:rPr>
              <a:t>Vomiting or headache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0C238CC-7622-419B-A810-8ED5B5316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257550"/>
            <a:ext cx="28765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Repeated vomiting or a worsening headache needs prompt medical advice.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A9AD8FD-0C59-4F71-BE2E-327A12A8B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647950"/>
            <a:ext cx="3333750" cy="2247900"/>
          </a:xfrm>
          <a:prstGeom xmlns:a="http://schemas.openxmlformats.org/drawingml/2006/main" prst="roundRect">
            <a:avLst>
              <a:gd name="adj" fmla="val 5085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7EBCFF5-3AE2-41BC-BA32-B02F366BC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6479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282D"/>
          </a:solidFill>
          <a:ln xmlns:a="http://schemas.openxmlformats.org/drawingml/2006/main" w="0">
            <a:solidFill>
              <a:srgbClr val="B6282D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A1BCA2-948F-4031-922F-4A5FF9EF5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85750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03D2B"/>
                </a:solidFill>
              </a:defRPr>
            </a:pPr>
            <a:r>
              <a:rPr sz="1725" b="1">
                <a:solidFill>
                  <a:srgbClr val="003D2B"/>
                </a:solidFill>
              </a:rPr>
              <a:t>Other serious signs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F8545FD-88A3-4CDF-93ED-B1174B872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257550"/>
            <a:ext cx="28765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A seizure, loss of consciousness, blood or fluid from ears/nose, or anything seriously concerning.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7D46790-F58C-4031-9F38-396F054AA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95900"/>
            <a:ext cx="857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C100"/>
                </a:solidFill>
              </a:defRPr>
            </a:pPr>
            <a:r>
              <a:rPr sz="1875" b="1">
                <a:solidFill>
                  <a:srgbClr val="F4C100"/>
                </a:solidFill>
              </a:rPr>
              <a:t>Emergency: 999     Concerned but not an emergency: NHS 111</a:t>
            </a:r>
          </a:p>
        </p:txBody>
      </p:sp>
    </p:spTree>
    <p:extLst>
      <p:ext uri="{BB962C8B-B14F-4D97-AF65-F5344CB8AC3E}">
        <p14:creationId xmlns:p14="http://schemas.microsoft.com/office/powerpoint/2010/main" val="211290564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03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4D6D1A3-B4B4-44A4-86CB-9E57B2DF2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453511-FA2E-4CB7-96A2-2CC1EF58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048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FIRST AID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9930AA-C8B4-422F-8C2D-0A1930774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28650"/>
            <a:ext cx="200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4C100"/>
                </a:solidFill>
              </a:defRPr>
            </a:pPr>
            <a:r>
              <a:rPr sz="2025" b="1">
                <a:solidFill>
                  <a:srgbClr val="F4C100"/>
                </a:solidFill>
              </a:rPr>
              <a:t>GARAGE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5FAD9C-6AC2-498D-B586-6A2E38F84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23850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Helping Schools</a:t>
            </a:r>
          </a:p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Save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A97D99-4E8D-49A5-8B6D-9FB4A14D7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"/>
            <a:ext cx="190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6BA44"/>
          </a:solidFill>
          <a:ln xmlns:a="http://schemas.openxmlformats.org/drawingml/2006/main" w="0">
            <a:solidFill>
              <a:srgbClr val="86BA4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FFF99D-6E6A-41C9-B717-52E71A024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41910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4C100"/>
                </a:solidFill>
              </a:defRPr>
            </a:pPr>
            <a:r>
              <a:rPr sz="1125" b="1">
                <a:solidFill>
                  <a:srgbClr val="F4C100"/>
                </a:solidFill>
              </a:rPr>
              <a:t>STAFF EMERGENCY ACTION CARD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321824-ACC7-44CB-84D8-D0A00F754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647700"/>
            <a:ext cx="29527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HEAD INJURY</a:t>
            </a:r>
          </a:p>
        </p:txBody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4ac5b1fb964b2d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810875" y="257175"/>
            <a:ext cx="876300" cy="876300"/>
          </a:xfrm>
          <a:prstGeom xmlns:a="http://schemas.openxmlformats.org/drawingml/2006/main" prst="ellipse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1BAA88-8269-4D19-941F-C12B7F3F8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62700"/>
            <a:ext cx="12192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C20"/>
          </a:solidFill>
          <a:ln xmlns:a="http://schemas.openxmlformats.org/drawingml/2006/main" w="0">
            <a:solidFill>
              <a:srgbClr val="082C2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947F20-9848-41B1-B883-5AC16AACD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67475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4C100"/>
                </a:solidFill>
              </a:defRPr>
            </a:pPr>
            <a:r>
              <a:rPr sz="1200" b="1">
                <a:solidFill>
                  <a:srgbClr val="F4C100"/>
                </a:solidFill>
              </a:rPr>
              <a:t>www.firstaidgarage.co.uk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6E39F4-2035-4241-956B-71695BEFF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6467475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01204 588627  |  info@firstaidgarage.co.uk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A91C23-0B98-4E1A-96E3-567A5058D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646747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4C100"/>
                </a:solidFill>
              </a:defRPr>
            </a:pPr>
            <a:r>
              <a:rPr sz="1200" b="1">
                <a:solidFill>
                  <a:srgbClr val="F4C100"/>
                </a:solidFill>
              </a:rPr>
              <a:t>5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43B216-2C04-4009-A9D3-AA8E8EB91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1219200"/>
            <a:ext cx="9048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Observation and parent handover matter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20189E-22CE-4608-A085-510AB1D00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1790700"/>
            <a:ext cx="113157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B6282D"/>
          </a:solidFill>
          <a:ln xmlns:a="http://schemas.openxmlformats.org/drawingml/2006/main" w="0">
            <a:solidFill>
              <a:srgbClr val="B6282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6F508A-D631-41D7-9E8A-9243024F9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85950"/>
            <a:ext cx="1076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CLEAR RECORDS HELP EVERYONE MAKE THE RIGHT NEXT DECISION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F7F493-825C-4277-A84E-ED5173181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47950"/>
            <a:ext cx="1089660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33BBA48-E4DD-4B6B-9CA4-527793299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781300"/>
            <a:ext cx="4191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8C439F-18E3-44C1-86DC-30DF3C508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819400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03D2B"/>
                </a:solidFill>
              </a:defRPr>
            </a:pPr>
            <a:r>
              <a:rPr sz="1800" b="1">
                <a:solidFill>
                  <a:srgbClr val="003D2B"/>
                </a:solidFill>
              </a:rPr>
              <a:t>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E2373DF-EA02-460C-A4BE-17ADEBBF8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0"/>
            <a:ext cx="1905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3D2B"/>
                </a:solidFill>
              </a:defRPr>
            </a:pPr>
            <a:r>
              <a:rPr sz="1650" b="1">
                <a:solidFill>
                  <a:srgbClr val="003D2B"/>
                </a:solidFill>
              </a:rPr>
              <a:t>OBSERVE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C88405-29DF-49FB-BD00-5A96E1F50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771775"/>
            <a:ext cx="762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Stay with the child and notice any change from their normal behaviour.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156EEF4-BD7B-44C9-AF19-BEBB09779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86150"/>
            <a:ext cx="1089660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BA5CB9-35CB-492E-8D8E-5A501A1F8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619500"/>
            <a:ext cx="4191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86BA44"/>
          </a:solidFill>
          <a:ln xmlns:a="http://schemas.openxmlformats.org/drawingml/2006/main" w="0">
            <a:solidFill>
              <a:srgbClr val="86BA44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C053A0E-B105-4FFD-BAE0-00E2D44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657600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03D2B"/>
                </a:solidFill>
              </a:defRPr>
            </a:pPr>
            <a:r>
              <a:rPr sz="1800" b="1">
                <a:solidFill>
                  <a:srgbClr val="003D2B"/>
                </a:solidFill>
              </a:rPr>
              <a:t>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9D2089E-B316-4492-9C1C-4633B3FB9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600450"/>
            <a:ext cx="1905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3D2B"/>
                </a:solidFill>
              </a:defRPr>
            </a:pPr>
            <a:r>
              <a:rPr sz="1650" b="1">
                <a:solidFill>
                  <a:srgbClr val="003D2B"/>
                </a:solidFill>
              </a:rPr>
              <a:t>RECORD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5DDD9D4-122E-4692-94DA-36236D119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609975"/>
            <a:ext cx="762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Time, mechanism of injury, symptoms, treatment and observations.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7842C5-64E8-454E-B1DA-33699BA72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24350"/>
            <a:ext cx="1089660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BE9774C-73F0-45B9-8492-F7275A16D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457700"/>
            <a:ext cx="4191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06B603-193F-4F53-BBA4-94964C37B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495800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03D2B"/>
                </a:solidFill>
              </a:defRPr>
            </a:pPr>
            <a:r>
              <a:rPr sz="1800" b="1">
                <a:solidFill>
                  <a:srgbClr val="003D2B"/>
                </a:solidFill>
              </a:rPr>
              <a:t>3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C1905EE-5032-45FE-B513-B2C8CED6E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438650"/>
            <a:ext cx="1905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3D2B"/>
                </a:solidFill>
              </a:defRPr>
            </a:pPr>
            <a:r>
              <a:rPr sz="1650" b="1">
                <a:solidFill>
                  <a:srgbClr val="003D2B"/>
                </a:solidFill>
              </a:rPr>
              <a:t>SHARE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0428B30-BD9C-4274-B7D0-3952F00D6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448175"/>
            <a:ext cx="762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Tell the parent/carer clearly what happened and what to watch for.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93B2B28-A482-4267-9337-208F9E29F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62550"/>
            <a:ext cx="1089660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F091FB8-3B9C-4F47-838C-47813287D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5295900"/>
            <a:ext cx="4191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B6282D"/>
          </a:solidFill>
          <a:ln xmlns:a="http://schemas.openxmlformats.org/drawingml/2006/main" w="0">
            <a:solidFill>
              <a:srgbClr val="B6282D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9938C86-591E-44A7-9DDE-65F7596EE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5334000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03D2B"/>
                </a:solidFill>
              </a:defRPr>
            </a:pPr>
            <a:r>
              <a:rPr sz="1800" b="1">
                <a:solidFill>
                  <a:srgbClr val="003D2B"/>
                </a:solidFill>
              </a:rPr>
              <a:t>4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D3FD66B-9928-4CC7-8202-9B385FAFC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276850"/>
            <a:ext cx="1905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3D2B"/>
                </a:solidFill>
              </a:defRPr>
            </a:pPr>
            <a:r>
              <a:rPr sz="1650" b="1">
                <a:solidFill>
                  <a:srgbClr val="003D2B"/>
                </a:solidFill>
              </a:rPr>
              <a:t>ESCALATE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B0EB37D-F510-4D3F-B9F9-255CCE6C1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5286375"/>
            <a:ext cx="762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018"/>
                </a:solidFill>
              </a:defRPr>
            </a:pPr>
            <a:r>
              <a:rPr sz="1425" b="0">
                <a:solidFill>
                  <a:srgbClr val="102018"/>
                </a:solidFill>
              </a:rPr>
              <a:t>Follow your setting’s accident and safeguarding procedures; seek advice when concerned.</a:t>
            </a:r>
          </a:p>
        </p:txBody>
      </p:sp>
    </p:spTree>
    <p:extLst>
      <p:ext uri="{BB962C8B-B14F-4D97-AF65-F5344CB8AC3E}">
        <p14:creationId xmlns:p14="http://schemas.microsoft.com/office/powerpoint/2010/main" val="173053097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03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7292C2E-1C5E-4EB0-BEB7-4F70D915C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81CA91-FBE6-4633-B35C-8B83BB4BA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276850"/>
            <a:ext cx="12192000" cy="1085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2C20"/>
          </a:solidFill>
          <a:ln xmlns:a="http://schemas.openxmlformats.org/drawingml/2006/main" w="0">
            <a:solidFill>
              <a:srgbClr val="072C2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39139D-AA7F-4342-974B-F10607AF9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85800"/>
            <a:ext cx="7620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THE SIMPLE MESSAGE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83EBFD-EABF-47E1-A52F-C33A51D60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40957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C100"/>
          </a:solidFill>
          <a:ln xmlns:a="http://schemas.openxmlformats.org/drawingml/2006/main" w="0">
            <a:solidFill>
              <a:srgbClr val="F4C10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10D857-9E17-4C75-AF77-01C708F43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14525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F4C100"/>
                </a:solidFill>
              </a:defRPr>
            </a:pPr>
            <a:r>
              <a:rPr sz="2400" b="1">
                <a:solidFill>
                  <a:srgbClr val="F4C100"/>
                </a:solidFill>
              </a:rPr>
              <a:t>A wrapped cold pack is still appropriate for a minor bump.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E143C3-2911-41CA-9246-B1D5F5351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14625"/>
            <a:ext cx="6572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FFFFFF"/>
                </a:solidFill>
              </a:defRPr>
            </a:pPr>
            <a:r>
              <a:rPr sz="2250" b="0">
                <a:solidFill>
                  <a:srgbClr val="FFFFFF"/>
                </a:solidFill>
              </a:rPr>
              <a:t>But careful assessment, observation, clear records and acting on concern are what keep children safe.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6702F4-9611-45C7-9887-9CC437CA0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60960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0">
            <a:solidFill>
              <a:srgbClr val="FFFDF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09DDE3-79A5-4E43-8716-D2B1880D5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4229100"/>
            <a:ext cx="5657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3D2B"/>
                </a:solidFill>
              </a:defRPr>
            </a:pPr>
            <a:r>
              <a:rPr sz="1500" b="1">
                <a:solidFill>
                  <a:srgbClr val="003D2B"/>
                </a:solidFill>
              </a:rPr>
              <a:t>NHS guidance: nhs.uk/conditions/head-injury-and-concussion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e31c29c14e4d16"/>
          <a:srcRect xmlns:a="http://schemas.openxmlformats.org/drawingml/2006/main" l="12079" t="0" r="1207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62925" y="981075"/>
            <a:ext cx="2667000" cy="3524250"/>
          </a:xfrm>
          <a:prstGeom xmlns:a="http://schemas.openxmlformats.org/drawingml/2006/main" prst="ellipse">
            <a:avLst/>
          </a:prstGeom>
        </p:spPr>
      </p:pic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a5416799f54d01"/>
          <a:srcRect xmlns:a="http://schemas.openxmlformats.org/drawingml/2006/main" l="0" t="36175" r="0" b="3617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10400" y="4714875"/>
            <a:ext cx="3714750" cy="1123950"/>
          </a:xfrm>
          <a:prstGeom xmlns:a="http://schemas.openxmlformats.org/drawingml/2006/main" prst="roundRect">
            <a:avLst>
              <a:gd name="adj" fmla="val 10169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C90BE2-DCEA-4B38-9B5C-60D1B1F01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34025"/>
            <a:ext cx="2428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FIRST AID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931C02-F087-4E03-9BA7-E4EF80172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76925"/>
            <a:ext cx="2428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4C100"/>
                </a:solidFill>
              </a:defRPr>
            </a:pPr>
            <a:r>
              <a:rPr sz="2325" b="1">
                <a:solidFill>
                  <a:srgbClr val="F4C100"/>
                </a:solidFill>
              </a:rPr>
              <a:t>GARAGE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D860F4F-B7CD-4759-8C94-BE25EEE87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5562600"/>
            <a:ext cx="219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Helping Schools</a:t>
            </a:r>
          </a:p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Save Lives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C5C754-9F70-482F-926A-20D94EAFB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5467350"/>
            <a:ext cx="19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6BA44"/>
          </a:solidFill>
          <a:ln xmlns:a="http://schemas.openxmlformats.org/drawingml/2006/main" w="0">
            <a:solidFill>
              <a:srgbClr val="86BA4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5D5F6B-A9E3-4524-8994-0728C57BE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524500"/>
            <a:ext cx="457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00" b="1">
                <a:solidFill>
                  <a:srgbClr val="F4C100"/>
                </a:solidFill>
              </a:defRPr>
            </a:pPr>
            <a:r>
              <a:rPr sz="1500" b="1">
                <a:solidFill>
                  <a:srgbClr val="F4C100"/>
                </a:solidFill>
              </a:rPr>
              <a:t>www.firstaidgarage.co.uk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BD1BC3-24A3-4B1E-A465-D7E6E16F1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876925"/>
            <a:ext cx="466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01204 588627  |  info@firstaidgarage.co.uk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148595597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2026-08-05T16:14:14.1070000Z</dcterms:created>
  <dcterms:modified xsi:type="dcterms:W3CDTF">2026-08-05T16:14:14.1070000Z</dcterms:modified>
</coreProperties>
</file>